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189" r:id="rId1"/>
    <p:sldMasterId id="2147484199" r:id="rId2"/>
  </p:sldMasterIdLst>
  <p:notesMasterIdLst>
    <p:notesMasterId r:id="rId4"/>
  </p:notesMasterIdLst>
  <p:sldIdLst>
    <p:sldId id="405" r:id="rId3"/>
  </p:sldIdLst>
  <p:sldSz cx="9906000" cy="6858000" type="A4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맑은 고딕" pitchFamily="50" charset="-127"/>
        <a:ea typeface="굴림" pitchFamily="50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7030A0"/>
    <a:srgbClr val="A6A6A6"/>
    <a:srgbClr val="FFFFFF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35" autoAdjust="0"/>
    <p:restoredTop sz="99203" autoAdjust="0"/>
  </p:normalViewPr>
  <p:slideViewPr>
    <p:cSldViewPr showGuides="1">
      <p:cViewPr varScale="1">
        <p:scale>
          <a:sx n="112" d="100"/>
          <a:sy n="112" d="100"/>
        </p:scale>
        <p:origin x="-1830" y="-90"/>
      </p:cViewPr>
      <p:guideLst>
        <p:guide orient="horz" pos="391"/>
        <p:guide pos="3120"/>
        <p:guide pos="172"/>
        <p:guide pos="2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-1908" y="-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568" tIns="45784" rIns="91568" bIns="457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1D18879F-C6A2-4F70-A6CF-7310960B7C79}" type="datetimeFigureOut">
              <a:rPr lang="ko-KR" altLang="en-US"/>
              <a:pPr>
                <a:defRPr/>
              </a:pPr>
              <a:t>2020-08-10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68" tIns="45784" rIns="91568" bIns="45784" rtlCol="0" anchor="ctr"/>
          <a:lstStyle/>
          <a:p>
            <a:pPr lvl="0"/>
            <a:endParaRPr lang="ko-KR" altLang="en-US" noProof="0" dirty="0" smtClean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568" tIns="45784" rIns="91568" bIns="45784" rtlCol="0"/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568" tIns="45784" rIns="91568" bIns="457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B21F23B-B229-43A8-9442-93C1DCB0DF14}" type="slidenum">
              <a:rPr lang="ko-KR" altLang="en-US"/>
              <a:pPr>
                <a:defRPr/>
              </a:pPr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261973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atinLnBrk="1"/>
            <a:endParaRPr lang="ko-KR" altLang="ko-KR" sz="11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4215F2-3938-46F7-B1E7-89EC1B30EAA5}" type="slidenum">
              <a:rPr lang="ko-KR" altLang="en-US" smtClean="0">
                <a:solidFill>
                  <a:prstClr val="black"/>
                </a:solidFill>
              </a:rPr>
              <a:pPr/>
              <a:t>0</a:t>
            </a:fld>
            <a:endParaRPr lang="ko-KR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053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988" y="6569075"/>
            <a:ext cx="1047750" cy="227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C:\Users\ample_10\Desktop\img_vision_maintex.gif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6175" y="125413"/>
            <a:ext cx="1011238" cy="388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" name="Group 4"/>
          <p:cNvGrpSpPr>
            <a:grpSpLocks noChangeAspect="1"/>
          </p:cNvGrpSpPr>
          <p:nvPr userDrawn="1"/>
        </p:nvGrpSpPr>
        <p:grpSpPr bwMode="auto">
          <a:xfrm>
            <a:off x="608702" y="0"/>
            <a:ext cx="3333165" cy="91606"/>
            <a:chOff x="11" y="2081"/>
            <a:chExt cx="5749" cy="158"/>
          </a:xfrm>
        </p:grpSpPr>
        <p:sp>
          <p:nvSpPr>
            <p:cNvPr id="5" name="Freeform 5"/>
            <p:cNvSpPr>
              <a:spLocks/>
            </p:cNvSpPr>
            <p:nvPr/>
          </p:nvSpPr>
          <p:spPr bwMode="auto">
            <a:xfrm>
              <a:off x="4824" y="2081"/>
              <a:ext cx="936" cy="158"/>
            </a:xfrm>
            <a:custGeom>
              <a:avLst/>
              <a:gdLst/>
              <a:ahLst/>
              <a:cxnLst>
                <a:cxn ang="0">
                  <a:pos x="0" y="316"/>
                </a:cxn>
                <a:cxn ang="0">
                  <a:pos x="1528" y="316"/>
                </a:cxn>
                <a:cxn ang="0">
                  <a:pos x="1872" y="0"/>
                </a:cxn>
                <a:cxn ang="0">
                  <a:pos x="345" y="0"/>
                </a:cxn>
                <a:cxn ang="0">
                  <a:pos x="0" y="316"/>
                </a:cxn>
              </a:cxnLst>
              <a:rect l="0" t="0" r="r" b="b"/>
              <a:pathLst>
                <a:path w="1872" h="316">
                  <a:moveTo>
                    <a:pt x="0" y="316"/>
                  </a:moveTo>
                  <a:lnTo>
                    <a:pt x="1528" y="316"/>
                  </a:lnTo>
                  <a:lnTo>
                    <a:pt x="1872" y="0"/>
                  </a:lnTo>
                  <a:lnTo>
                    <a:pt x="345" y="0"/>
                  </a:lnTo>
                  <a:lnTo>
                    <a:pt x="0" y="316"/>
                  </a:lnTo>
                  <a:close/>
                </a:path>
              </a:pathLst>
            </a:custGeom>
            <a:solidFill>
              <a:srgbClr val="66646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ko-KR" altLang="en-US" dirty="0"/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1" y="2081"/>
              <a:ext cx="4996" cy="158"/>
            </a:xfrm>
            <a:custGeom>
              <a:avLst/>
              <a:gdLst/>
              <a:ahLst/>
              <a:cxnLst>
                <a:cxn ang="0">
                  <a:pos x="344" y="0"/>
                </a:cxn>
                <a:cxn ang="0">
                  <a:pos x="0" y="316"/>
                </a:cxn>
                <a:cxn ang="0">
                  <a:pos x="1229" y="316"/>
                </a:cxn>
                <a:cxn ang="0">
                  <a:pos x="9648" y="316"/>
                </a:cxn>
                <a:cxn ang="0">
                  <a:pos x="9993" y="0"/>
                </a:cxn>
                <a:cxn ang="0">
                  <a:pos x="344" y="0"/>
                </a:cxn>
              </a:cxnLst>
              <a:rect l="0" t="0" r="r" b="b"/>
              <a:pathLst>
                <a:path w="9993" h="316">
                  <a:moveTo>
                    <a:pt x="344" y="0"/>
                  </a:moveTo>
                  <a:lnTo>
                    <a:pt x="0" y="316"/>
                  </a:lnTo>
                  <a:lnTo>
                    <a:pt x="1229" y="316"/>
                  </a:lnTo>
                  <a:lnTo>
                    <a:pt x="9648" y="316"/>
                  </a:lnTo>
                  <a:lnTo>
                    <a:pt x="9993" y="0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rgbClr val="C3003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371251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4488" y="220578"/>
            <a:ext cx="3018775" cy="400110"/>
          </a:xfrm>
          <a:prstGeom prst="rect">
            <a:avLst/>
          </a:prstGeom>
        </p:spPr>
        <p:txBody>
          <a:bodyPr wrap="none">
            <a:spAutoFit/>
          </a:bodyPr>
          <a:lstStyle>
            <a:lvl1pPr algn="l">
              <a:defRPr sz="2000" b="1">
                <a:latin typeface="+mj-ea"/>
                <a:ea typeface="+mj-ea"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417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45014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31" descr="내지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63" b="5730"/>
          <a:stretch/>
        </p:blipFill>
        <p:spPr bwMode="auto">
          <a:xfrm>
            <a:off x="0" y="8620"/>
            <a:ext cx="9906000" cy="6849380"/>
          </a:xfrm>
          <a:prstGeom prst="rect">
            <a:avLst/>
          </a:prstGeom>
          <a:noFill/>
          <a:ln w="9525" algn="ctr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4087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91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05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</p:spPr>
      </p:pic>
      <p:grpSp>
        <p:nvGrpSpPr>
          <p:cNvPr id="3" name="Group 4"/>
          <p:cNvGrpSpPr>
            <a:grpSpLocks noChangeAspect="1"/>
          </p:cNvGrpSpPr>
          <p:nvPr userDrawn="1"/>
        </p:nvGrpSpPr>
        <p:grpSpPr bwMode="auto">
          <a:xfrm>
            <a:off x="652524" y="5"/>
            <a:ext cx="3617838" cy="91607"/>
            <a:chOff x="0" y="2081"/>
            <a:chExt cx="5760" cy="158"/>
          </a:xfrm>
        </p:grpSpPr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4824" y="2081"/>
              <a:ext cx="936" cy="158"/>
            </a:xfrm>
            <a:custGeom>
              <a:avLst/>
              <a:gdLst/>
              <a:ahLst/>
              <a:cxnLst>
                <a:cxn ang="0">
                  <a:pos x="0" y="316"/>
                </a:cxn>
                <a:cxn ang="0">
                  <a:pos x="1528" y="316"/>
                </a:cxn>
                <a:cxn ang="0">
                  <a:pos x="1872" y="0"/>
                </a:cxn>
                <a:cxn ang="0">
                  <a:pos x="345" y="0"/>
                </a:cxn>
                <a:cxn ang="0">
                  <a:pos x="0" y="316"/>
                </a:cxn>
              </a:cxnLst>
              <a:rect l="0" t="0" r="r" b="b"/>
              <a:pathLst>
                <a:path w="1872" h="316">
                  <a:moveTo>
                    <a:pt x="0" y="316"/>
                  </a:moveTo>
                  <a:lnTo>
                    <a:pt x="1528" y="316"/>
                  </a:lnTo>
                  <a:lnTo>
                    <a:pt x="1872" y="0"/>
                  </a:lnTo>
                  <a:lnTo>
                    <a:pt x="345" y="0"/>
                  </a:lnTo>
                  <a:lnTo>
                    <a:pt x="0" y="316"/>
                  </a:lnTo>
                  <a:close/>
                </a:path>
              </a:pathLst>
            </a:custGeom>
            <a:solidFill>
              <a:srgbClr val="4C474A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kumimoji="0" lang="ko-KR" altLang="en-US" dirty="0">
                <a:solidFill>
                  <a:prstClr val="black"/>
                </a:solidFill>
                <a:latin typeface="Arial"/>
                <a:ea typeface="맑은 고딕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0" y="2081"/>
              <a:ext cx="4996" cy="158"/>
            </a:xfrm>
            <a:custGeom>
              <a:avLst/>
              <a:gdLst/>
              <a:ahLst/>
              <a:cxnLst>
                <a:cxn ang="0">
                  <a:pos x="344" y="0"/>
                </a:cxn>
                <a:cxn ang="0">
                  <a:pos x="0" y="316"/>
                </a:cxn>
                <a:cxn ang="0">
                  <a:pos x="1229" y="316"/>
                </a:cxn>
                <a:cxn ang="0">
                  <a:pos x="9648" y="316"/>
                </a:cxn>
                <a:cxn ang="0">
                  <a:pos x="9993" y="0"/>
                </a:cxn>
                <a:cxn ang="0">
                  <a:pos x="344" y="0"/>
                </a:cxn>
              </a:cxnLst>
              <a:rect l="0" t="0" r="r" b="b"/>
              <a:pathLst>
                <a:path w="9993" h="316">
                  <a:moveTo>
                    <a:pt x="344" y="0"/>
                  </a:moveTo>
                  <a:lnTo>
                    <a:pt x="0" y="316"/>
                  </a:lnTo>
                  <a:lnTo>
                    <a:pt x="1229" y="316"/>
                  </a:lnTo>
                  <a:lnTo>
                    <a:pt x="9648" y="316"/>
                  </a:lnTo>
                  <a:lnTo>
                    <a:pt x="9993" y="0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rgbClr val="C50353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kumimoji="0" lang="ko-KR" altLang="en-US" dirty="0">
                <a:solidFill>
                  <a:prstClr val="black"/>
                </a:solidFill>
                <a:latin typeface="Arial"/>
                <a:ea typeface="맑은 고딕"/>
              </a:endParaRPr>
            </a:p>
          </p:txBody>
        </p:sp>
      </p:grpSp>
      <p:pic>
        <p:nvPicPr>
          <p:cNvPr id="6" name="그림 5"/>
          <p:cNvPicPr>
            <a:picLocks noChangeAspect="1"/>
          </p:cNvPicPr>
          <p:nvPr userDrawn="1"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543" b="92609"/>
          <a:stretch/>
        </p:blipFill>
        <p:spPr>
          <a:xfrm>
            <a:off x="8473937" y="0"/>
            <a:ext cx="1432063" cy="506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0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0" r:id="rId1"/>
    <p:sldLayoutId id="2147484201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제목 2"/>
          <p:cNvSpPr>
            <a:spLocks noGrp="1"/>
          </p:cNvSpPr>
          <p:nvPr>
            <p:ph type="title"/>
          </p:nvPr>
        </p:nvSpPr>
        <p:spPr>
          <a:xfrm>
            <a:off x="125414" y="188888"/>
            <a:ext cx="3877985" cy="400110"/>
          </a:xfrm>
        </p:spPr>
        <p:txBody>
          <a:bodyPr/>
          <a:lstStyle/>
          <a:p>
            <a:r>
              <a:rPr lang="ko-KR" altLang="en-US" dirty="0" smtClean="0">
                <a:latin typeface="+mn-ea"/>
                <a:ea typeface="+mn-ea"/>
              </a:rPr>
              <a:t>스트레처블 국책과제 월간 실적</a:t>
            </a:r>
            <a:endParaRPr lang="ko-KR" altLang="en-US" dirty="0">
              <a:latin typeface="+mn-ea"/>
              <a:ea typeface="+mn-ea"/>
            </a:endParaRPr>
          </a:p>
        </p:txBody>
      </p:sp>
      <p:graphicFrame>
        <p:nvGraphicFramePr>
          <p:cNvPr id="97" name="Group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9110145"/>
              </p:ext>
            </p:extLst>
          </p:nvPr>
        </p:nvGraphicFramePr>
        <p:xfrm>
          <a:off x="152400" y="1037878"/>
          <a:ext cx="9610723" cy="4551362"/>
        </p:xfrm>
        <a:graphic>
          <a:graphicData uri="http://schemas.openxmlformats.org/drawingml/2006/table">
            <a:tbl>
              <a:tblPr/>
              <a:tblGrid>
                <a:gridCol w="1272208"/>
                <a:gridCol w="1368153"/>
                <a:gridCol w="450050"/>
                <a:gridCol w="450050"/>
                <a:gridCol w="450050"/>
                <a:gridCol w="450050"/>
                <a:gridCol w="450050"/>
                <a:gridCol w="450050"/>
                <a:gridCol w="450050"/>
                <a:gridCol w="450050"/>
                <a:gridCol w="450050"/>
                <a:gridCol w="450050"/>
                <a:gridCol w="450050"/>
                <a:gridCol w="450050"/>
                <a:gridCol w="784881"/>
                <a:gridCol w="784881"/>
              </a:tblGrid>
              <a:tr h="17098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kumimoji="1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차년 개발목표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산출물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1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개발일정</a:t>
                      </a:r>
                      <a:endParaRPr kumimoji="1" lang="ko-KR" altLang="ko-KR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산출물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kumimoji="1" lang="ko-KR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완료시점</a:t>
                      </a:r>
                      <a:r>
                        <a:rPr kumimoji="1" lang="en-US" altLang="ko-KR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)</a:t>
                      </a:r>
                      <a:endParaRPr kumimoji="1" lang="en-US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18000" marB="18000" anchor="ctr" horzOverflow="overflow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88437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kumimoji="0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월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2</a:t>
                      </a:r>
                      <a:r>
                        <a:rPr kumimoji="0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월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3</a:t>
                      </a:r>
                      <a:r>
                        <a:rPr kumimoji="0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월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4</a:t>
                      </a:r>
                      <a:r>
                        <a:rPr kumimoji="1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월</a:t>
                      </a:r>
                      <a:endParaRPr kumimoji="1" lang="ko-KR" altLang="ko-KR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5</a:t>
                      </a:r>
                      <a:r>
                        <a:rPr kumimoji="1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월</a:t>
                      </a:r>
                      <a:endParaRPr kumimoji="1" lang="ko-KR" altLang="ko-KR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6</a:t>
                      </a:r>
                      <a:r>
                        <a:rPr kumimoji="1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월</a:t>
                      </a:r>
                      <a:endParaRPr kumimoji="1" lang="ko-KR" altLang="ko-KR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7</a:t>
                      </a:r>
                      <a:r>
                        <a:rPr kumimoji="0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월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8</a:t>
                      </a:r>
                      <a:r>
                        <a:rPr kumimoji="0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월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</a:t>
                      </a:r>
                      <a:r>
                        <a:rPr kumimoji="0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월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10</a:t>
                      </a:r>
                      <a:r>
                        <a:rPr kumimoji="1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월</a:t>
                      </a:r>
                      <a:endParaRPr kumimoji="1" lang="ko-KR" altLang="ko-KR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11</a:t>
                      </a:r>
                      <a:r>
                        <a:rPr kumimoji="1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월</a:t>
                      </a:r>
                      <a:endParaRPr kumimoji="1" lang="ko-KR" altLang="ko-KR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12</a:t>
                      </a:r>
                      <a:r>
                        <a:rPr kumimoji="1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월</a:t>
                      </a:r>
                      <a:endParaRPr kumimoji="1" lang="ko-KR" altLang="ko-KR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계획일</a:t>
                      </a:r>
                      <a:endParaRPr kumimoji="1" lang="en-US" altLang="ko-KR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5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실적일</a:t>
                      </a:r>
                      <a:endParaRPr kumimoji="1" lang="en-US" altLang="ko-KR" sz="105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3368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Film Lamination</a:t>
                      </a:r>
                    </a:p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설비 </a:t>
                      </a: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Concept </a:t>
                      </a:r>
                      <a:r>
                        <a:rPr kumimoji="1" lang="ko-KR" altLang="en-US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설계</a:t>
                      </a:r>
                      <a:endParaRPr kumimoji="1" lang="en-US" altLang="en-US" sz="105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평가 계획 산출 </a:t>
                      </a:r>
                      <a:endParaRPr kumimoji="1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5/20</a:t>
                      </a: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5/19</a:t>
                      </a: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336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12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맑은 고딕" pitchFamily="50" charset="-127"/>
                        <a:cs typeface="Arial" pitchFamily="34" charset="0"/>
                      </a:endParaRPr>
                    </a:p>
                  </a:txBody>
                  <a:tcPr marL="72000" marR="72000" marT="17997" marB="17997" anchor="ctr" horzOverflow="overflow">
                    <a:lnL w="9525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기판 소재 평가</a:t>
                      </a:r>
                      <a:endParaRPr kumimoji="1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7/5</a:t>
                      </a: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dirty="0" smtClean="0">
                          <a:latin typeface="+mn-ea"/>
                          <a:ea typeface="+mn-ea"/>
                        </a:rPr>
                        <a:t>7/1</a:t>
                      </a:r>
                      <a:endParaRPr lang="ko-KR" altLang="en-US" sz="1050" dirty="0">
                        <a:latin typeface="+mn-ea"/>
                        <a:ea typeface="+mn-ea"/>
                      </a:endParaRPr>
                    </a:p>
                  </a:txBody>
                  <a:tcPr marL="36000" marR="36000" marT="0" marB="0" anchor="ctr" horzOverflow="overflow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33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Adhesive Test </a:t>
                      </a: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9/20</a:t>
                      </a: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9/19</a:t>
                      </a: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0336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장비 </a:t>
                      </a:r>
                      <a:r>
                        <a:rPr kumimoji="1" lang="en-US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Concept </a:t>
                      </a: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도출 </a:t>
                      </a:r>
                      <a:endParaRPr kumimoji="1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11/20</a:t>
                      </a: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11/19</a:t>
                      </a: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18228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사전 평가용 장비 제작</a:t>
                      </a:r>
                      <a:endParaRPr kumimoji="1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12/20</a:t>
                      </a: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12/19</a:t>
                      </a: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004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0</a:t>
                      </a:r>
                      <a:r>
                        <a:rPr kumimoji="1" lang="ko-KR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월 </a:t>
                      </a:r>
                      <a:r>
                        <a:rPr kumimoji="1" lang="ko-KR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주요 실적</a:t>
                      </a:r>
                      <a:r>
                        <a:rPr kumimoji="1" lang="en-US" altLang="ko-KR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/</a:t>
                      </a:r>
                      <a:r>
                        <a:rPr kumimoji="1" lang="ko-KR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결과</a:t>
                      </a:r>
                      <a:endParaRPr kumimoji="1" lang="en-US" altLang="en-US" sz="105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0</a:t>
                      </a:r>
                      <a:r>
                        <a:rPr kumimoji="1" lang="ko-KR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월 </a:t>
                      </a:r>
                      <a:r>
                        <a:rPr kumimoji="1" lang="ko-KR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세부 계획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ko-KR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Issue </a:t>
                      </a:r>
                      <a:r>
                        <a:rPr kumimoji="1" lang="ko-KR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및 대응방안</a:t>
                      </a:r>
                      <a:r>
                        <a:rPr kumimoji="1" lang="en-US" altLang="ko-KR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, </a:t>
                      </a:r>
                      <a:r>
                        <a:rPr kumimoji="1" lang="ko-KR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개발일정 조정 사항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8002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 상세하게 작성 바랍니다</a:t>
                      </a:r>
                      <a:r>
                        <a:rPr kumimoji="1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. </a:t>
                      </a:r>
                      <a:endParaRPr kumimoji="1" lang="en-US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en-US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1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상세하게 작성 바랍니다</a:t>
                      </a:r>
                      <a:r>
                        <a:rPr kumimoji="1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. </a:t>
                      </a:r>
                      <a:endParaRPr kumimoji="1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3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1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kumimoji="1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상세하게 작성 바랍니다</a:t>
                      </a:r>
                      <a:r>
                        <a:rPr kumimoji="1" lang="en-US" altLang="ko-KR" sz="1050" b="0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. </a:t>
                      </a:r>
                      <a:endParaRPr kumimoji="1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05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0" marB="0" anchor="ctr" horzOverflow="overflow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8" name="TextBox 24"/>
          <p:cNvSpPr txBox="1">
            <a:spLocks noChangeArrowheads="1"/>
          </p:cNvSpPr>
          <p:nvPr/>
        </p:nvSpPr>
        <p:spPr bwMode="auto">
          <a:xfrm>
            <a:off x="87777" y="723359"/>
            <a:ext cx="4694161" cy="257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9pPr>
          </a:lstStyle>
          <a:p>
            <a:pPr fontAlgn="auto" latinLnBrk="0">
              <a:spcBef>
                <a:spcPts val="0"/>
              </a:spcBef>
              <a:spcAft>
                <a:spcPts val="0"/>
              </a:spcAft>
            </a:pPr>
            <a:r>
              <a:rPr lang="ko-KR" altLang="en-US" dirty="0">
                <a:solidFill>
                  <a:prstClr val="black"/>
                </a:solidFill>
                <a:latin typeface="+mn-ea"/>
                <a:ea typeface="+mn-ea"/>
                <a:cs typeface="Arial" pitchFamily="34" charset="0"/>
              </a:rPr>
              <a:t>○ </a:t>
            </a:r>
            <a:r>
              <a:rPr lang="ko-KR" altLang="en-US" dirty="0" smtClean="0">
                <a:solidFill>
                  <a:prstClr val="black"/>
                </a:solidFill>
                <a:latin typeface="+mn-ea"/>
                <a:ea typeface="+mn-ea"/>
                <a:cs typeface="Arial" pitchFamily="34" charset="0"/>
              </a:rPr>
              <a:t>과제명</a:t>
            </a:r>
            <a:r>
              <a:rPr lang="en-US" altLang="ko-KR" dirty="0" smtClean="0">
                <a:solidFill>
                  <a:prstClr val="black"/>
                </a:solidFill>
                <a:latin typeface="+mn-ea"/>
                <a:ea typeface="+mn-ea"/>
                <a:cs typeface="Arial" pitchFamily="34" charset="0"/>
              </a:rPr>
              <a:t> : </a:t>
            </a:r>
            <a:r>
              <a:rPr lang="en-US" altLang="ko-KR" dirty="0" smtClean="0">
                <a:solidFill>
                  <a:prstClr val="black"/>
                </a:solidFill>
                <a:latin typeface="+mn-ea"/>
                <a:ea typeface="+mn-ea"/>
                <a:cs typeface="Arial" pitchFamily="34" charset="0"/>
              </a:rPr>
              <a:t>ex) </a:t>
            </a:r>
            <a:r>
              <a:rPr lang="en-US" altLang="ko-KR" dirty="0" smtClean="0">
                <a:solidFill>
                  <a:srgbClr val="000000"/>
                </a:solidFill>
                <a:latin typeface="+mn-ea"/>
                <a:ea typeface="+mn-ea"/>
              </a:rPr>
              <a:t>12</a:t>
            </a:r>
            <a:r>
              <a:rPr lang="ko-KR" altLang="en-US" dirty="0">
                <a:solidFill>
                  <a:srgbClr val="000000"/>
                </a:solidFill>
                <a:latin typeface="+mn-ea"/>
                <a:ea typeface="+mn-ea"/>
              </a:rPr>
              <a:t>인치급 </a:t>
            </a:r>
            <a:r>
              <a:rPr lang="ko-KR" altLang="en-US" dirty="0" smtClean="0">
                <a:solidFill>
                  <a:srgbClr val="000000"/>
                </a:solidFill>
                <a:latin typeface="+mn-ea"/>
                <a:ea typeface="+mn-ea"/>
              </a:rPr>
              <a:t>연신 </a:t>
            </a:r>
            <a:r>
              <a:rPr lang="en-US" altLang="ko-KR" dirty="0" smtClean="0">
                <a:solidFill>
                  <a:srgbClr val="000000"/>
                </a:solidFill>
                <a:latin typeface="+mn-ea"/>
                <a:ea typeface="+mn-ea"/>
              </a:rPr>
              <a:t>Film </a:t>
            </a:r>
            <a:r>
              <a:rPr lang="en-US" altLang="ko-KR" dirty="0">
                <a:solidFill>
                  <a:srgbClr val="000000"/>
                </a:solidFill>
                <a:latin typeface="+mn-ea"/>
                <a:ea typeface="+mn-ea"/>
              </a:rPr>
              <a:t>Lamination </a:t>
            </a:r>
            <a:r>
              <a:rPr lang="ko-KR" altLang="en-US" dirty="0">
                <a:solidFill>
                  <a:srgbClr val="000000"/>
                </a:solidFill>
                <a:latin typeface="+mn-ea"/>
                <a:ea typeface="+mn-ea"/>
              </a:rPr>
              <a:t>장비 및 공정 </a:t>
            </a:r>
            <a:r>
              <a:rPr lang="ko-KR" altLang="en-US" dirty="0" smtClean="0">
                <a:solidFill>
                  <a:srgbClr val="000000"/>
                </a:solidFill>
                <a:latin typeface="+mn-ea"/>
                <a:ea typeface="+mn-ea"/>
              </a:rPr>
              <a:t>개발</a:t>
            </a:r>
            <a:endParaRPr lang="ko-KR" altLang="en-US" dirty="0">
              <a:solidFill>
                <a:prstClr val="black"/>
              </a:solidFill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107" name="Text Box 106"/>
          <p:cNvSpPr txBox="1">
            <a:spLocks noChangeArrowheads="1"/>
          </p:cNvSpPr>
          <p:nvPr/>
        </p:nvSpPr>
        <p:spPr bwMode="auto">
          <a:xfrm>
            <a:off x="9113522" y="644373"/>
            <a:ext cx="761994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ko-KR" altLang="en-US" sz="800" dirty="0" smtClean="0">
                <a:solidFill>
                  <a:srgbClr val="0000FF"/>
                </a:solidFill>
                <a:latin typeface="+mn-ea"/>
                <a:ea typeface="+mn-ea"/>
              </a:rPr>
              <a:t>계획</a:t>
            </a:r>
            <a:r>
              <a:rPr lang="en-US" altLang="ko-KR" sz="800" dirty="0" smtClean="0">
                <a:solidFill>
                  <a:srgbClr val="0000FF"/>
                </a:solidFill>
                <a:latin typeface="+mn-ea"/>
                <a:ea typeface="+mn-ea"/>
              </a:rPr>
              <a:t>(</a:t>
            </a:r>
            <a:r>
              <a:rPr lang="ko-KR" altLang="en-US" sz="800" dirty="0" smtClean="0">
                <a:solidFill>
                  <a:srgbClr val="0000FF"/>
                </a:solidFill>
                <a:latin typeface="+mn-ea"/>
                <a:ea typeface="+mn-ea"/>
              </a:rPr>
              <a:t>변경불가</a:t>
            </a:r>
            <a:r>
              <a:rPr lang="en-US" altLang="ko-KR" sz="800" dirty="0" smtClean="0">
                <a:solidFill>
                  <a:srgbClr val="0000FF"/>
                </a:solidFill>
                <a:latin typeface="+mn-ea"/>
                <a:ea typeface="+mn-ea"/>
              </a:rPr>
              <a:t>)</a:t>
            </a:r>
            <a:endParaRPr lang="ko-KR" altLang="en-US" sz="800" dirty="0">
              <a:solidFill>
                <a:srgbClr val="0000FF"/>
              </a:solidFill>
              <a:latin typeface="+mn-ea"/>
              <a:ea typeface="+mn-ea"/>
            </a:endParaRPr>
          </a:p>
        </p:txBody>
      </p:sp>
      <p:sp>
        <p:nvSpPr>
          <p:cNvPr id="108" name="Line 105"/>
          <p:cNvSpPr>
            <a:spLocks noChangeShapeType="1"/>
          </p:cNvSpPr>
          <p:nvPr/>
        </p:nvSpPr>
        <p:spPr bwMode="auto">
          <a:xfrm>
            <a:off x="8573772" y="757323"/>
            <a:ext cx="474663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109" name="Text Box 106"/>
          <p:cNvSpPr txBox="1">
            <a:spLocks noChangeArrowheads="1"/>
          </p:cNvSpPr>
          <p:nvPr/>
        </p:nvSpPr>
        <p:spPr bwMode="auto">
          <a:xfrm>
            <a:off x="9103997" y="809473"/>
            <a:ext cx="277888" cy="1958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ko-KR" altLang="en-US" sz="800" dirty="0">
                <a:solidFill>
                  <a:srgbClr val="FF0000"/>
                </a:solidFill>
                <a:latin typeface="+mn-ea"/>
                <a:ea typeface="+mn-ea"/>
              </a:rPr>
              <a:t>실적</a:t>
            </a:r>
          </a:p>
        </p:txBody>
      </p:sp>
      <p:sp>
        <p:nvSpPr>
          <p:cNvPr id="110" name="Line 105"/>
          <p:cNvSpPr>
            <a:spLocks noChangeShapeType="1"/>
          </p:cNvSpPr>
          <p:nvPr/>
        </p:nvSpPr>
        <p:spPr bwMode="auto">
          <a:xfrm>
            <a:off x="8570597" y="916203"/>
            <a:ext cx="4746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116" name="Line 105"/>
          <p:cNvSpPr>
            <a:spLocks noChangeShapeType="1"/>
          </p:cNvSpPr>
          <p:nvPr/>
        </p:nvSpPr>
        <p:spPr bwMode="auto">
          <a:xfrm>
            <a:off x="4169516" y="1541884"/>
            <a:ext cx="855494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122" name="직사각형 4"/>
          <p:cNvSpPr>
            <a:spLocks noChangeArrowheads="1"/>
          </p:cNvSpPr>
          <p:nvPr/>
        </p:nvSpPr>
        <p:spPr bwMode="auto">
          <a:xfrm>
            <a:off x="7329264" y="116632"/>
            <a:ext cx="127310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9pPr>
          </a:lstStyle>
          <a:p>
            <a:pPr algn="r" eaLnBrk="1" fontAlgn="auto" hangingPunct="1">
              <a:spcBef>
                <a:spcPct val="30000"/>
              </a:spcBef>
              <a:spcAft>
                <a:spcPts val="0"/>
              </a:spcAft>
            </a:pPr>
            <a:r>
              <a:rPr lang="en-US" altLang="ko-KR" sz="1400" dirty="0" smtClean="0">
                <a:solidFill>
                  <a:srgbClr val="C00000"/>
                </a:solidFill>
                <a:latin typeface="+mn-ea"/>
                <a:ea typeface="+mn-ea"/>
                <a:cs typeface="Arial" pitchFamily="34" charset="0"/>
              </a:rPr>
              <a:t>(</a:t>
            </a:r>
            <a:r>
              <a:rPr lang="ko-KR" altLang="en-US" sz="1400" dirty="0" smtClean="0">
                <a:solidFill>
                  <a:srgbClr val="C00000"/>
                </a:solidFill>
                <a:latin typeface="+mn-ea"/>
                <a:ea typeface="+mn-ea"/>
                <a:cs typeface="Arial" pitchFamily="34" charset="0"/>
              </a:rPr>
              <a:t>참여 기관명</a:t>
            </a:r>
            <a:r>
              <a:rPr lang="en-US" altLang="ko-KR" sz="1400" dirty="0" smtClean="0">
                <a:solidFill>
                  <a:srgbClr val="C00000"/>
                </a:solidFill>
                <a:latin typeface="+mn-ea"/>
                <a:ea typeface="+mn-ea"/>
                <a:cs typeface="Arial" pitchFamily="34" charset="0"/>
              </a:rPr>
              <a:t>)</a:t>
            </a:r>
            <a:endParaRPr lang="en-US" altLang="ko-KR" sz="1400" dirty="0">
              <a:solidFill>
                <a:srgbClr val="C00000"/>
              </a:solidFill>
              <a:latin typeface="+mn-ea"/>
              <a:ea typeface="+mn-ea"/>
              <a:cs typeface="Arial" pitchFamily="34" charset="0"/>
            </a:endParaRPr>
          </a:p>
        </p:txBody>
      </p:sp>
      <p:sp>
        <p:nvSpPr>
          <p:cNvPr id="32" name="모서리가 둥근 사각형 설명선 31"/>
          <p:cNvSpPr/>
          <p:nvPr/>
        </p:nvSpPr>
        <p:spPr>
          <a:xfrm>
            <a:off x="2323449" y="1929471"/>
            <a:ext cx="1846068" cy="721256"/>
          </a:xfrm>
          <a:prstGeom prst="wedgeRoundRectCallout">
            <a:avLst>
              <a:gd name="adj1" fmla="val -54379"/>
              <a:gd name="adj2" fmla="val -13308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63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8000" tIns="18000" rIns="18000" bIns="18000" rtlCol="0" anchor="ctr">
            <a:spAutoFit/>
          </a:bodyPr>
          <a:lstStyle/>
          <a:p>
            <a:r>
              <a:rPr lang="ko-KR" altLang="en-US" sz="1000" dirty="0" smtClean="0">
                <a:solidFill>
                  <a:schemeClr val="tx1"/>
                </a:solidFill>
              </a:rPr>
              <a:t>단계별 산출물 기입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r>
              <a:rPr lang="en-US" altLang="ko-KR" sz="1000" dirty="0">
                <a:solidFill>
                  <a:schemeClr val="tx1"/>
                </a:solidFill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</a:rPr>
              <a:t>- 1</a:t>
            </a:r>
            <a:r>
              <a:rPr lang="ko-KR" altLang="en-US" sz="1000" dirty="0" smtClean="0">
                <a:solidFill>
                  <a:schemeClr val="tx1"/>
                </a:solidFill>
              </a:rPr>
              <a:t>차년을 </a:t>
            </a:r>
            <a:r>
              <a:rPr lang="en-US" altLang="ko-KR" sz="1000" dirty="0" smtClean="0">
                <a:solidFill>
                  <a:schemeClr val="tx1"/>
                </a:solidFill>
              </a:rPr>
              <a:t>4~5</a:t>
            </a:r>
            <a:r>
              <a:rPr lang="ko-KR" altLang="en-US" sz="1000" dirty="0" smtClean="0">
                <a:solidFill>
                  <a:schemeClr val="tx1"/>
                </a:solidFill>
              </a:rPr>
              <a:t>단계로 구분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r>
              <a:rPr lang="en-US" altLang="ko-KR" sz="1000" dirty="0" smtClean="0">
                <a:solidFill>
                  <a:schemeClr val="tx1"/>
                </a:solidFill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</a:rPr>
              <a:t>수립된 원 계획은 수정 불가</a:t>
            </a:r>
            <a:r>
              <a:rPr lang="en-US" altLang="ko-KR" sz="1000" dirty="0" smtClean="0">
                <a:solidFill>
                  <a:schemeClr val="tx1"/>
                </a:solidFill>
              </a:rPr>
              <a:t/>
            </a:r>
            <a:br>
              <a:rPr lang="en-US" altLang="ko-KR" sz="1000" dirty="0" smtClean="0">
                <a:solidFill>
                  <a:schemeClr val="tx1"/>
                </a:solidFill>
              </a:rPr>
            </a:br>
            <a:r>
              <a:rPr lang="en-US" altLang="ko-KR" sz="1000" dirty="0" smtClean="0">
                <a:solidFill>
                  <a:schemeClr val="tx1"/>
                </a:solidFill>
              </a:rPr>
              <a:t>  (</a:t>
            </a:r>
            <a:r>
              <a:rPr lang="ko-KR" altLang="en-US" sz="1000" dirty="0" smtClean="0">
                <a:solidFill>
                  <a:schemeClr val="tx1"/>
                </a:solidFill>
              </a:rPr>
              <a:t>계획 변경시 변경사유 작성</a:t>
            </a:r>
            <a:r>
              <a:rPr lang="en-US" altLang="ko-KR" sz="1000" dirty="0" smtClean="0">
                <a:solidFill>
                  <a:schemeClr val="tx1"/>
                </a:solidFill>
              </a:rPr>
              <a:t>)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sp>
        <p:nvSpPr>
          <p:cNvPr id="33" name="Line 105"/>
          <p:cNvSpPr>
            <a:spLocks noChangeShapeType="1"/>
          </p:cNvSpPr>
          <p:nvPr/>
        </p:nvSpPr>
        <p:spPr bwMode="auto">
          <a:xfrm>
            <a:off x="4169516" y="1661567"/>
            <a:ext cx="474663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34" name="Line 105"/>
          <p:cNvSpPr>
            <a:spLocks noChangeShapeType="1"/>
          </p:cNvSpPr>
          <p:nvPr/>
        </p:nvSpPr>
        <p:spPr bwMode="auto">
          <a:xfrm>
            <a:off x="5105618" y="1950690"/>
            <a:ext cx="855494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35" name="Line 105"/>
          <p:cNvSpPr>
            <a:spLocks noChangeShapeType="1"/>
          </p:cNvSpPr>
          <p:nvPr/>
        </p:nvSpPr>
        <p:spPr bwMode="auto">
          <a:xfrm>
            <a:off x="5105618" y="2070373"/>
            <a:ext cx="71147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36" name="Line 105"/>
          <p:cNvSpPr>
            <a:spLocks noChangeShapeType="1"/>
          </p:cNvSpPr>
          <p:nvPr/>
        </p:nvSpPr>
        <p:spPr bwMode="auto">
          <a:xfrm>
            <a:off x="5969714" y="2358355"/>
            <a:ext cx="855494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37" name="Line 105"/>
          <p:cNvSpPr>
            <a:spLocks noChangeShapeType="1"/>
          </p:cNvSpPr>
          <p:nvPr/>
        </p:nvSpPr>
        <p:spPr bwMode="auto">
          <a:xfrm>
            <a:off x="5969714" y="2478038"/>
            <a:ext cx="71147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38" name="Line 105"/>
          <p:cNvSpPr>
            <a:spLocks noChangeShapeType="1"/>
          </p:cNvSpPr>
          <p:nvPr/>
        </p:nvSpPr>
        <p:spPr bwMode="auto">
          <a:xfrm>
            <a:off x="6877243" y="2764258"/>
            <a:ext cx="855494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39" name="Line 105"/>
          <p:cNvSpPr>
            <a:spLocks noChangeShapeType="1"/>
          </p:cNvSpPr>
          <p:nvPr/>
        </p:nvSpPr>
        <p:spPr bwMode="auto">
          <a:xfrm>
            <a:off x="6877243" y="2883941"/>
            <a:ext cx="71147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40" name="Line 105"/>
          <p:cNvSpPr>
            <a:spLocks noChangeShapeType="1"/>
          </p:cNvSpPr>
          <p:nvPr/>
        </p:nvSpPr>
        <p:spPr bwMode="auto">
          <a:xfrm>
            <a:off x="7279575" y="3188593"/>
            <a:ext cx="855494" cy="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41" name="Line 105"/>
          <p:cNvSpPr>
            <a:spLocks noChangeShapeType="1"/>
          </p:cNvSpPr>
          <p:nvPr/>
        </p:nvSpPr>
        <p:spPr bwMode="auto">
          <a:xfrm>
            <a:off x="7279575" y="3308276"/>
            <a:ext cx="71147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kumimoji="0" lang="ko-KR" altLang="en-US" dirty="0">
              <a:solidFill>
                <a:prstClr val="black"/>
              </a:solidFill>
              <a:latin typeface="+mn-ea"/>
              <a:ea typeface="+mn-ea"/>
            </a:endParaRPr>
          </a:p>
        </p:txBody>
      </p:sp>
      <p:sp>
        <p:nvSpPr>
          <p:cNvPr id="43" name="모서리가 둥근 사각형 설명선 42"/>
          <p:cNvSpPr/>
          <p:nvPr/>
        </p:nvSpPr>
        <p:spPr>
          <a:xfrm>
            <a:off x="2382437" y="4581128"/>
            <a:ext cx="6188160" cy="792088"/>
          </a:xfrm>
          <a:prstGeom prst="wedgeRoundRectCallout">
            <a:avLst>
              <a:gd name="adj1" fmla="val 12009"/>
              <a:gd name="adj2" fmla="val 47777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dirty="0">
                <a:solidFill>
                  <a:schemeClr val="tx1"/>
                </a:solidFill>
                <a:latin typeface="+mj-ea"/>
                <a:ea typeface="+mj-ea"/>
              </a:rPr>
              <a:t>비전문가가 </a:t>
            </a:r>
            <a:r>
              <a:rPr lang="ko-KR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봤을 때도 이해가 될 </a:t>
            </a:r>
            <a:r>
              <a:rPr lang="ko-KR" altLang="en-US" sz="1400" dirty="0">
                <a:solidFill>
                  <a:schemeClr val="tx1"/>
                </a:solidFill>
                <a:latin typeface="+mj-ea"/>
                <a:ea typeface="+mj-ea"/>
              </a:rPr>
              <a:t>수 있도록 상세히 </a:t>
            </a:r>
            <a:r>
              <a:rPr lang="ko-KR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작성 부탁 드립니다</a:t>
            </a:r>
            <a:r>
              <a:rPr lang="en-US" altLang="ko-KR" sz="1400" dirty="0" smtClean="0">
                <a:solidFill>
                  <a:schemeClr val="tx1"/>
                </a:solidFill>
                <a:latin typeface="+mj-ea"/>
                <a:ea typeface="+mj-ea"/>
              </a:rPr>
              <a:t>.</a:t>
            </a:r>
            <a:r>
              <a:rPr lang="ko-KR" altLang="en-US" sz="1400" dirty="0" smtClean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endParaRPr lang="ko-KR" altLang="en-US" sz="14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graphicFrame>
        <p:nvGraphicFramePr>
          <p:cNvPr id="25" name="Group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424780"/>
              </p:ext>
            </p:extLst>
          </p:nvPr>
        </p:nvGraphicFramePr>
        <p:xfrm>
          <a:off x="166815" y="5661248"/>
          <a:ext cx="9610721" cy="871320"/>
        </p:xfrm>
        <a:graphic>
          <a:graphicData uri="http://schemas.openxmlformats.org/drawingml/2006/table">
            <a:tbl>
              <a:tblPr/>
              <a:tblGrid>
                <a:gridCol w="1195561"/>
                <a:gridCol w="1683032"/>
                <a:gridCol w="1683032"/>
                <a:gridCol w="1683032"/>
                <a:gridCol w="1683032"/>
                <a:gridCol w="1683032"/>
              </a:tblGrid>
              <a:tr h="14882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사업비 집행 현황</a:t>
                      </a:r>
                      <a:r>
                        <a:rPr kumimoji="1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/>
                      </a:r>
                      <a:br>
                        <a:rPr kumimoji="1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</a:br>
                      <a:r>
                        <a:rPr kumimoji="1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kumimoji="1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단위</a:t>
                      </a:r>
                      <a:r>
                        <a:rPr kumimoji="1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. </a:t>
                      </a:r>
                      <a:r>
                        <a:rPr kumimoji="1" lang="ko-KR" altLang="en-US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천원</a:t>
                      </a:r>
                      <a:r>
                        <a:rPr kumimoji="1" lang="en-US" altLang="ko-KR" sz="105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)</a:t>
                      </a:r>
                      <a:endParaRPr kumimoji="1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kumimoji="1" lang="ko-KR" altLang="en-US" sz="1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차년 현금 총액</a:t>
                      </a:r>
                      <a: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/>
                      </a:r>
                      <a:br>
                        <a:rPr kumimoji="1" lang="en-US" altLang="ko-KR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</a:br>
                      <a: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(</a:t>
                      </a:r>
                      <a:r>
                        <a:rPr kumimoji="1" lang="ko-KR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정부출연금</a:t>
                      </a:r>
                      <a: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+</a:t>
                      </a:r>
                      <a:r>
                        <a:rPr kumimoji="1" lang="ko-KR" alt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민간현금</a:t>
                      </a:r>
                      <a:r>
                        <a:rPr kumimoji="1" lang="en-US" altLang="ko-KR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)</a:t>
                      </a:r>
                      <a:endParaRPr kumimoji="1" lang="ko-KR" altLang="en-US" sz="105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7</a:t>
                      </a:r>
                      <a:r>
                        <a:rPr kumimoji="1" lang="ko-KR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월 사용 실적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누적 사용 실적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집행률</a:t>
                      </a:r>
                      <a:r>
                        <a:rPr kumimoji="1" lang="en-US" altLang="ko-KR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(%)</a:t>
                      </a:r>
                      <a:endParaRPr kumimoji="1" lang="ko-KR" altLang="en-US" sz="105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산정 기준일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4161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  <a:sym typeface="Wingdings" pitchFamily="2" charset="2"/>
                      </a:endParaRPr>
                    </a:p>
                  </a:txBody>
                  <a:tcPr marL="36000" marR="36000" marT="36000" marB="36000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  <a:sym typeface="Wingdings" pitchFamily="2" charset="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  <a:sym typeface="Wingdings" pitchFamily="2" charset="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  <a:sym typeface="Wingdings" pitchFamily="2" charset="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  <a:sym typeface="Wingdings" pitchFamily="2" charset="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2020/7/29</a:t>
                      </a: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  <a:sym typeface="Wingdings" pitchFamily="2" charset="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14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05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</a:rPr>
                        <a:t>유첨 자료</a:t>
                      </a:r>
                    </a:p>
                  </a:txBody>
                  <a:tcPr marL="36000" marR="36000" marT="36000" marB="36000" anchor="ctr" horzOverflow="overflow">
                    <a:lnL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회의록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협의 결과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,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도출된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Concept 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등 필요 시 유첨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1" lang="en-US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  <a:sym typeface="Wingdings" pitchFamily="2" charset="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유</a:t>
                      </a:r>
                      <a:r>
                        <a:rPr kumimoji="1" lang="en-US" altLang="ko-K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/</a:t>
                      </a:r>
                      <a:r>
                        <a:rPr kumimoji="1" lang="ko-KR" alt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무형 성과물</a:t>
                      </a:r>
                      <a:endParaRPr kumimoji="1" lang="en-US" altLang="ko-KR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  <a:sym typeface="Wingdings" pitchFamily="2" charset="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평가 계획서 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(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유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/</a:t>
                      </a:r>
                      <a:r>
                        <a:rPr kumimoji="1" lang="ko-KR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무형 성과물 발생 시 작성</a:t>
                      </a:r>
                      <a:r>
                        <a:rPr kumimoji="1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Arial" pitchFamily="34" charset="0"/>
                          <a:sym typeface="Wingdings" pitchFamily="2" charset="2"/>
                        </a:rPr>
                        <a:t>) </a:t>
                      </a: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2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</a:pPr>
                      <a:endParaRPr kumimoji="1" lang="ko-KR" alt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Arial" pitchFamily="34" charset="0"/>
                        <a:sym typeface="Wingdings" pitchFamily="2" charset="2"/>
                      </a:endParaRPr>
                    </a:p>
                  </a:txBody>
                  <a:tcPr marL="36000" marR="36000" marT="36000" marB="36000" anchor="ctr" horzOverflow="overflow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TextBox 24"/>
          <p:cNvSpPr txBox="1">
            <a:spLocks noChangeArrowheads="1"/>
          </p:cNvSpPr>
          <p:nvPr/>
        </p:nvSpPr>
        <p:spPr bwMode="auto">
          <a:xfrm>
            <a:off x="186444" y="6586785"/>
            <a:ext cx="2643920" cy="211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36000" tIns="36000" rIns="36000" bIns="36000">
            <a:spAutoFit/>
          </a:bodyPr>
          <a:lstStyle>
            <a:lvl1pPr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1pPr>
            <a:lvl2pPr marL="742950" indent="-28575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2pPr>
            <a:lvl3pPr marL="1143000" indent="-22860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3pPr>
            <a:lvl4pPr marL="1600200" indent="-22860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4pPr>
            <a:lvl5pPr marL="2057400" indent="-228600" eaLnBrk="0" hangingPunct="0"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5pPr>
            <a:lvl6pPr marL="25146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6pPr>
            <a:lvl7pPr marL="29718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7pPr>
            <a:lvl8pPr marL="34290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8pPr>
            <a:lvl9pPr marL="3886200" indent="-22860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 kumimoji="1" sz="1200" b="1">
                <a:solidFill>
                  <a:schemeClr val="tx1"/>
                </a:solidFill>
                <a:latin typeface="Arial" pitchFamily="34" charset="0"/>
                <a:ea typeface="굴림" pitchFamily="50" charset="-127"/>
              </a:defRPr>
            </a:lvl9pPr>
          </a:lstStyle>
          <a:p>
            <a:pPr fontAlgn="auto" latinLnBrk="0">
              <a:spcBef>
                <a:spcPts val="0"/>
              </a:spcBef>
              <a:spcAft>
                <a:spcPts val="0"/>
              </a:spcAft>
            </a:pPr>
            <a:r>
              <a:rPr lang="ko-KR" altLang="en-US" sz="900" b="0" dirty="0" smtClean="0">
                <a:solidFill>
                  <a:srgbClr val="00B050"/>
                </a:solidFill>
                <a:latin typeface="+mn-ea"/>
                <a:ea typeface="+mn-ea"/>
                <a:cs typeface="Arial" pitchFamily="34" charset="0"/>
              </a:rPr>
              <a:t>약어가 있을 경우 </a:t>
            </a:r>
            <a:r>
              <a:rPr lang="en-US" altLang="ko-KR" sz="900" b="0" dirty="0" smtClean="0">
                <a:solidFill>
                  <a:srgbClr val="00B050"/>
                </a:solidFill>
                <a:latin typeface="+mn-ea"/>
                <a:ea typeface="+mn-ea"/>
                <a:cs typeface="Arial" pitchFamily="34" charset="0"/>
              </a:rPr>
              <a:t>Full Name </a:t>
            </a:r>
            <a:r>
              <a:rPr lang="ko-KR" altLang="en-US" sz="900" b="0" dirty="0" smtClean="0">
                <a:solidFill>
                  <a:srgbClr val="00B050"/>
                </a:solidFill>
                <a:latin typeface="+mn-ea"/>
                <a:ea typeface="+mn-ea"/>
                <a:cs typeface="Arial" pitchFamily="34" charset="0"/>
              </a:rPr>
              <a:t>작성 부탁 드립니다</a:t>
            </a:r>
            <a:r>
              <a:rPr lang="en-US" altLang="ko-KR" sz="900" b="0" dirty="0" smtClean="0">
                <a:solidFill>
                  <a:srgbClr val="00B050"/>
                </a:solidFill>
                <a:latin typeface="+mn-ea"/>
                <a:ea typeface="+mn-ea"/>
                <a:cs typeface="Arial" pitchFamily="34" charset="0"/>
              </a:rPr>
              <a:t>.</a:t>
            </a:r>
            <a:r>
              <a:rPr lang="ko-KR" altLang="en-US" sz="900" b="0" dirty="0" smtClean="0">
                <a:solidFill>
                  <a:srgbClr val="00B050"/>
                </a:solidFill>
                <a:latin typeface="+mn-ea"/>
                <a:ea typeface="+mn-ea"/>
                <a:cs typeface="Arial" pitchFamily="34" charset="0"/>
              </a:rPr>
              <a:t> </a:t>
            </a:r>
            <a:endParaRPr lang="ko-KR" altLang="en-US" sz="900" b="0" dirty="0">
              <a:solidFill>
                <a:srgbClr val="00B050"/>
              </a:solidFill>
              <a:latin typeface="+mn-ea"/>
              <a:ea typeface="+mn-ea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4141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디자인 사용자 지정">
  <a:themeElements>
    <a:clrScheme name="1_디자인 사용자 지정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디자인 사용자 지정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C000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1" hangingPunct="1">
          <a:lnSpc>
            <a:spcPct val="120000"/>
          </a:lnSpc>
          <a:spcBef>
            <a:spcPct val="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1" sz="12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LG스마트체2.0 Regular" panose="020B0600000101010101" pitchFamily="50" charset="-127"/>
            <a:ea typeface="LG스마트체2.0 Regular" panose="020B0600000101010101" pitchFamily="50" charset="-127"/>
          </a:defRPr>
        </a:defPPr>
      </a:lstStyle>
    </a:spDef>
    <a:lnDef>
      <a:spPr bwMode="auto">
        <a:noFill/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arrow"/>
        </a:ln>
        <a:effectLst/>
      </a:spPr>
      <a:bodyPr/>
      <a:lstStyle/>
    </a:lnDef>
  </a:objectDefaults>
  <a:extraClrSchemeLst>
    <a:extraClrScheme>
      <a:clrScheme name="1_디자인 사용자 지정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디자인 사용자 지정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디자인 사용자 지정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디자인 사용자 지정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디자인 사용자 지정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디자인 사용자 지정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디자인 사용자 지정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디자인 사용자 지정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디자인 사용자 지정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디자인 사용자 지정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디자인 사용자 지정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디자인 사용자 지정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ng_Arial / Kor_맑은고딕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46374</TotalTime>
  <Words>209</Words>
  <Application>Microsoft Office PowerPoint</Application>
  <PresentationFormat>A4 용지(210x297mm)</PresentationFormat>
  <Paragraphs>63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2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1_디자인 사용자 지정</vt:lpstr>
      <vt:lpstr>디자인 사용자 지정</vt:lpstr>
      <vt:lpstr>스트레처블 국책과제 월간 실적</vt:lpstr>
    </vt:vector>
  </TitlesOfParts>
  <Company>LGDispaly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안창환/A2D 지원팀/c.h.ahn@lgdisplay.com</dc:creator>
  <cp:lastModifiedBy>Windows 사용자</cp:lastModifiedBy>
  <cp:revision>3400</cp:revision>
  <cp:lastPrinted>2015-12-04T00:36:05Z</cp:lastPrinted>
  <dcterms:created xsi:type="dcterms:W3CDTF">2012-08-21T00:45:57Z</dcterms:created>
  <dcterms:modified xsi:type="dcterms:W3CDTF">2020-08-10T07:06:55Z</dcterms:modified>
</cp:coreProperties>
</file>